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5" r:id="rId3"/>
    <p:sldId id="296" r:id="rId4"/>
    <p:sldId id="318" r:id="rId5"/>
    <p:sldId id="327" r:id="rId6"/>
    <p:sldId id="268" r:id="rId7"/>
    <p:sldId id="269" r:id="rId8"/>
    <p:sldId id="270" r:id="rId9"/>
    <p:sldId id="271" r:id="rId10"/>
    <p:sldId id="273" r:id="rId11"/>
    <p:sldId id="297" r:id="rId12"/>
    <p:sldId id="299" r:id="rId13"/>
    <p:sldId id="300" r:id="rId14"/>
    <p:sldId id="272" r:id="rId15"/>
    <p:sldId id="303" r:id="rId16"/>
    <p:sldId id="281" r:id="rId17"/>
    <p:sldId id="302" r:id="rId18"/>
    <p:sldId id="274" r:id="rId19"/>
    <p:sldId id="311" r:id="rId20"/>
    <p:sldId id="310" r:id="rId21"/>
    <p:sldId id="309" r:id="rId22"/>
    <p:sldId id="276" r:id="rId23"/>
    <p:sldId id="331" r:id="rId24"/>
    <p:sldId id="275" r:id="rId25"/>
    <p:sldId id="328" r:id="rId26"/>
    <p:sldId id="314" r:id="rId27"/>
    <p:sldId id="316" r:id="rId28"/>
    <p:sldId id="332" r:id="rId29"/>
    <p:sldId id="257" r:id="rId30"/>
    <p:sldId id="312" r:id="rId31"/>
    <p:sldId id="258" r:id="rId32"/>
    <p:sldId id="259" r:id="rId33"/>
    <p:sldId id="264" r:id="rId34"/>
    <p:sldId id="329" r:id="rId35"/>
    <p:sldId id="262" r:id="rId36"/>
    <p:sldId id="279" r:id="rId37"/>
    <p:sldId id="286" r:id="rId38"/>
    <p:sldId id="317" r:id="rId39"/>
    <p:sldId id="324" r:id="rId40"/>
    <p:sldId id="325" r:id="rId41"/>
    <p:sldId id="326" r:id="rId42"/>
    <p:sldId id="290" r:id="rId43"/>
    <p:sldId id="291" r:id="rId44"/>
    <p:sldId id="292" r:id="rId45"/>
    <p:sldId id="322" r:id="rId46"/>
    <p:sldId id="323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8" autoAdjust="0"/>
  </p:normalViewPr>
  <p:slideViewPr>
    <p:cSldViewPr>
      <p:cViewPr>
        <p:scale>
          <a:sx n="50" d="100"/>
          <a:sy n="50" d="100"/>
        </p:scale>
        <p:origin x="-165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E0DF43-42C7-429E-93D4-7347ADCC5C28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26C921-370E-4572-81BD-FC9D1F90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46A9F-4B5A-4733-929D-8C462CC1C8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E4400-4594-4B3D-B901-B4A59C3DAC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you read a historical account of civil war, inevitably you will read of deep-seated hatreds and rivalries, injustices, and disputes</a:t>
            </a:r>
          </a:p>
          <a:p>
            <a:endParaRPr lang="en-US" smtClean="0"/>
          </a:p>
          <a:p>
            <a:r>
              <a:rPr lang="en-US" smtClean="0"/>
              <a:t>The roots of such grievances are legion: Ethnic hatreds, Inequality, Injustice, Ideology</a:t>
            </a:r>
          </a:p>
          <a:p>
            <a:endParaRPr lang="en-US" smtClean="0"/>
          </a:p>
          <a:p>
            <a:r>
              <a:rPr lang="en-US" smtClean="0"/>
              <a:t>These grievances may be very important in building viable movements. They may help movements recruit young men and women cheaply to their cost. They may even be a necessary conditoin for war</a:t>
            </a:r>
          </a:p>
          <a:p>
            <a:endParaRPr lang="en-US" smtClean="0"/>
          </a:p>
          <a:p>
            <a:r>
              <a:rPr lang="en-US" smtClean="0"/>
              <a:t>What is surprising is that whenever we have tried to measure these grievances on a large, systematic scale across countries, they almost never correlate with a higher risk of civil war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41DECD-62DD-49DF-A2D8-ACB2A4759B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D626-0FBC-4B5A-AF76-D9549A7ECC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D626-0FBC-4B5A-AF76-D9549A7ECC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5EFFF-3857-49CD-92AE-0D488DD560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15985-C10C-458B-9EF1-A31FB087A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971AD-9E99-46C3-BCB7-305EA8D62B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6E4D7-656B-4DCD-AF22-C5C79D8FE77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DBEDC-2489-4F0E-ABAF-6D3A272B5A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3BBF1-5A82-420A-8D2E-8E7104B5D4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3BBF1-5A82-420A-8D2E-8E7104B5D4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598DE-6D59-4B45-9C79-28F84F43F5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86659-6C9C-4AD3-A347-8DF7345812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75A90B-A4CD-4CD4-8E22-65949C9F39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41DECD-62DD-49DF-A2D8-ACB2A4759B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6641B-3617-4EE9-AA67-AF5435E944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29D4C-B5E1-40DA-800C-57133A692D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C921-370E-4572-81BD-FC9D1F9070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C612A1-092B-4361-ADDE-4AFA0C7B727F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D9E2D0-E401-4A18-A3D7-B33DC9D10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things I kind of believe about conflict and governance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dirty="0" smtClean="0"/>
              <a:t>(sometimes even with evidence)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4770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Blattman • </a:t>
            </a:r>
            <a:r>
              <a:rPr lang="en-US" sz="1600" dirty="0" smtClean="0">
                <a:solidFill>
                  <a:schemeClr val="bg1"/>
                </a:solidFill>
              </a:rPr>
              <a:t>Yale University • </a:t>
            </a:r>
            <a:r>
              <a:rPr lang="en-US" sz="1600" baseline="0" dirty="0" smtClean="0">
                <a:solidFill>
                  <a:schemeClr val="bg1"/>
                </a:solidFill>
              </a:rPr>
              <a:t>September </a:t>
            </a:r>
            <a:r>
              <a:rPr lang="en-US" sz="1600" dirty="0" smtClean="0">
                <a:solidFill>
                  <a:schemeClr val="bg1"/>
                </a:solidFill>
              </a:rPr>
              <a:t>2010 •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IRC “Governance Re-think Workshop”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Actually, poor and unemployed young men don’t seem to be a source of social instability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The triumph of theory and intuition over evidence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people who riot and fight are poor unemployed young men</a:t>
            </a:r>
          </a:p>
          <a:p>
            <a:r>
              <a:rPr lang="en-US" dirty="0" smtClean="0"/>
              <a:t>The people who do not riot are poor, unemployed young men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isn’t much evidence of a relationship between income and the propensity to riot or fight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avsi col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1325562"/>
            <a:ext cx="7010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Does employment ↓ violence?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943600"/>
            <a:ext cx="785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Northern Uganda: Experimental evaluation of a vocational training program for 10,000 youth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Liberia 1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2192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solution may be non-economic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214646"/>
            <a:ext cx="847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Monrovia: Experimental evaluation of a behavior change and cash transfer program for street youth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Conflict and violence are at root a governance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Lack of Security</a:t>
            </a:r>
          </a:p>
          <a:p>
            <a:r>
              <a:rPr lang="en-US" dirty="0" smtClean="0"/>
              <a:t>Absence of Justice</a:t>
            </a:r>
          </a:p>
          <a:p>
            <a:r>
              <a:rPr lang="en-US" dirty="0" smtClean="0"/>
              <a:t>Illegitimate and unaccountable rulers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ethnic-violenc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9363" y="1524000"/>
            <a:ext cx="6645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this a consequence of poverty, or the absence of effective security and control?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It’s mostly correlations and historical cases, but: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Strong states—democracies and autocracies—seldom see internal war</a:t>
            </a:r>
          </a:p>
          <a:p>
            <a:endParaRPr lang="en-US" sz="2800" dirty="0" smtClean="0"/>
          </a:p>
          <a:p>
            <a:r>
              <a:rPr lang="en-US" sz="2800" dirty="0" smtClean="0"/>
              <a:t>Some of the best predictors of conflict:</a:t>
            </a:r>
          </a:p>
          <a:p>
            <a:pPr lvl="1"/>
            <a:r>
              <a:rPr lang="en-US" sz="2400" dirty="0" smtClean="0"/>
              <a:t>Below-average quality of governance (for the income level)</a:t>
            </a:r>
          </a:p>
          <a:p>
            <a:pPr lvl="1"/>
            <a:r>
              <a:rPr lang="en-US" sz="2400" dirty="0" smtClean="0"/>
              <a:t>Uncompetitive executive controlled by minority factions</a:t>
            </a:r>
          </a:p>
          <a:p>
            <a:pPr lvl="1"/>
            <a:r>
              <a:rPr lang="en-US" sz="2400" dirty="0" smtClean="0"/>
              <a:t>Transitional regimes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makes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 is costly</a:t>
            </a:r>
          </a:p>
          <a:p>
            <a:r>
              <a:rPr lang="en-US" dirty="0" smtClean="0"/>
              <a:t>Competing groups usually negotiate a solution</a:t>
            </a:r>
          </a:p>
          <a:p>
            <a:r>
              <a:rPr lang="en-US" dirty="0" smtClean="0"/>
              <a:t>When does negotiation break down?</a:t>
            </a:r>
          </a:p>
          <a:p>
            <a:pPr lvl="1"/>
            <a:r>
              <a:rPr lang="en-US" dirty="0" smtClean="0"/>
              <a:t>Personal rule: leaders care more about themselves than the state or populace</a:t>
            </a:r>
          </a:p>
          <a:p>
            <a:pPr lvl="1"/>
            <a:r>
              <a:rPr lang="en-US" dirty="0" smtClean="0"/>
              <a:t>Weak governments can’t make strong commitments</a:t>
            </a:r>
          </a:p>
          <a:p>
            <a:pPr lvl="1"/>
            <a:r>
              <a:rPr lang="en-US" dirty="0" smtClean="0"/>
              <a:t>Injustice escalates passions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5. The MDGs and good governance may be at cross-purposes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Law and order are the first and most basic functions of the state…</a:t>
            </a:r>
          </a:p>
          <a:p>
            <a:endParaRPr lang="en-US" dirty="0" smtClean="0"/>
          </a:p>
          <a:p>
            <a:r>
              <a:rPr lang="en-US" dirty="0" smtClean="0"/>
              <a:t>…but are the last item on the development agenda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missing?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1951038"/>
            <a:ext cx="8229600" cy="4525962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Eradicate extreme poverty and hunger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Achieve universal primary education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Promote gender equality and empower women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Reduce child mortality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Improve maternal health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Combat HIV/AIDS, malaria, and other diseases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Ensure environmental sustainability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Develop a global partnership for development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Civil war is on the decline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We’ll hope the trend continues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When did the UK and US have income levels similar to today’s fragile states?</a:t>
            </a:r>
            <a:endParaRPr lang="en-US" sz="32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/>
          <a:srcRect r="4309" b="24723"/>
          <a:stretch>
            <a:fillRect/>
          </a:stretch>
        </p:blipFill>
        <p:spPr bwMode="auto">
          <a:xfrm>
            <a:off x="152400" y="2057400"/>
            <a:ext cx="86523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810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Lant Pritchett and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Frauke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Weijer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(2010) “Fragile States: Stuck in a Capability Trap?” WDR 2011 background paper.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welfare system </a:t>
            </a:r>
            <a:br>
              <a:rPr lang="en-US" sz="3600" dirty="0" smtClean="0"/>
            </a:br>
            <a:r>
              <a:rPr lang="en-US" sz="3600" dirty="0" smtClean="0"/>
              <a:t>on a 16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state structure?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smtClean="0"/>
              <a:t>Elections </a:t>
            </a:r>
            <a:r>
              <a:rPr lang="en-US" dirty="0" smtClean="0"/>
              <a:t>do not good governance make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4114800"/>
            <a:ext cx="57912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shouldn’t confuse processes </a:t>
            </a:r>
            <a:r>
              <a:rPr lang="en-US" dirty="0" smtClean="0"/>
              <a:t>with </a:t>
            </a:r>
            <a:r>
              <a:rPr lang="en-US" dirty="0" smtClean="0"/>
              <a:t>outcomes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Assuming this is even the priority outcome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pPr marL="342900" indent="-342900"/>
            <a:r>
              <a:rPr lang="en-US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“ritual of democracy”</a:t>
            </a:r>
          </a:p>
        </p:txBody>
      </p:sp>
      <p:pic>
        <p:nvPicPr>
          <p:cNvPr id="23555" name="Picture 2" descr="Museveni-Vs-Besigye-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3815" y="3657600"/>
            <a:ext cx="444397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eaLnBrk="0" hangingPunct="0">
              <a:defRPr/>
            </a:pPr>
            <a:r>
              <a:rPr lang="en-US" sz="2800" kern="0" dirty="0">
                <a:solidFill>
                  <a:schemeClr val="bg1"/>
                </a:solidFill>
                <a:latin typeface="Calibri" pitchFamily="34" charset="0"/>
              </a:rPr>
              <a:t>“Giving aid donors an election barely clean enough to receive a low passing grade, but dirty enough to make it difficult for the opposition to win.”</a:t>
            </a:r>
          </a:p>
          <a:p>
            <a:pPr marL="0" lvl="1" algn="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Calibri" pitchFamily="34" charset="0"/>
              </a:rPr>
              <a:t>- Marina </a:t>
            </a:r>
            <a:r>
              <a:rPr lang="en-US" sz="2400" kern="0" dirty="0" err="1">
                <a:solidFill>
                  <a:schemeClr val="bg1"/>
                </a:solidFill>
                <a:latin typeface="Calibri" pitchFamily="34" charset="0"/>
              </a:rPr>
              <a:t>Ottaway</a:t>
            </a:r>
            <a:endParaRPr lang="en-US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the broader preconditions that </a:t>
            </a:r>
            <a:r>
              <a:rPr lang="en-US" sz="3200" dirty="0" smtClean="0"/>
              <a:t>foster state capabilities and management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of conflict resolution</a:t>
            </a:r>
          </a:p>
          <a:p>
            <a:r>
              <a:rPr lang="en-US" dirty="0" smtClean="0"/>
              <a:t>Systems of downward accountability</a:t>
            </a:r>
          </a:p>
          <a:p>
            <a:r>
              <a:rPr lang="en-US" dirty="0" smtClean="0"/>
              <a:t>Relatively impersonal</a:t>
            </a:r>
            <a:r>
              <a:rPr lang="en-US" dirty="0" smtClean="0"/>
              <a:t>, professional bureaucracies</a:t>
            </a:r>
          </a:p>
          <a:p>
            <a:r>
              <a:rPr lang="en-US" dirty="0" smtClean="0"/>
              <a:t>Elites with a vested interest in growth and peace</a:t>
            </a:r>
          </a:p>
          <a:p>
            <a:r>
              <a:rPr lang="en-US" dirty="0" smtClean="0"/>
              <a:t>…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awye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86360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85800" y="152400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Centralized, personalized rule anathema to political stability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evolution of checks and balances</a:t>
            </a:r>
          </a:p>
        </p:txBody>
      </p:sp>
      <p:sp>
        <p:nvSpPr>
          <p:cNvPr id="44035" name="Text Placeholder 3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3810000" cy="639763"/>
          </a:xfrm>
        </p:spPr>
        <p:txBody>
          <a:bodyPr/>
          <a:lstStyle/>
          <a:p>
            <a:r>
              <a:rPr lang="en-US" smtClean="0"/>
              <a:t>Kenya</a:t>
            </a:r>
          </a:p>
        </p:txBody>
      </p:sp>
      <p:sp>
        <p:nvSpPr>
          <p:cNvPr id="44036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316163"/>
            <a:ext cx="3886200" cy="3951287"/>
          </a:xfrm>
        </p:spPr>
        <p:txBody>
          <a:bodyPr>
            <a:normAutofit/>
          </a:bodyPr>
          <a:lstStyle/>
          <a:p>
            <a:r>
              <a:rPr lang="en-US" dirty="0" smtClean="0"/>
              <a:t>War averted by </a:t>
            </a:r>
            <a:r>
              <a:rPr lang="en-US" dirty="0" smtClean="0"/>
              <a:t>settlement</a:t>
            </a:r>
            <a:endParaRPr lang="en-US" dirty="0" smtClean="0"/>
          </a:p>
          <a:p>
            <a:r>
              <a:rPr lang="en-US" dirty="0" smtClean="0"/>
              <a:t>Autonomous middle </a:t>
            </a:r>
            <a:r>
              <a:rPr lang="en-US" dirty="0" smtClean="0"/>
              <a:t>class and business </a:t>
            </a:r>
            <a:r>
              <a:rPr lang="en-US" dirty="0" smtClean="0"/>
              <a:t>interests</a:t>
            </a:r>
            <a:endParaRPr lang="en-US" dirty="0" smtClean="0"/>
          </a:p>
          <a:p>
            <a:r>
              <a:rPr lang="en-US" dirty="0" smtClean="0"/>
              <a:t>Legislature asserting </a:t>
            </a:r>
            <a:r>
              <a:rPr lang="en-US" dirty="0" smtClean="0"/>
              <a:t>independence</a:t>
            </a:r>
            <a:endParaRPr lang="en-US" dirty="0" smtClean="0"/>
          </a:p>
          <a:p>
            <a:r>
              <a:rPr lang="en-US" dirty="0" smtClean="0"/>
              <a:t>Judiciary exercising voice</a:t>
            </a:r>
          </a:p>
          <a:p>
            <a:r>
              <a:rPr lang="en-US" dirty="0" smtClean="0"/>
              <a:t>Vibrant free press</a:t>
            </a:r>
          </a:p>
          <a:p>
            <a:r>
              <a:rPr lang="en-US" dirty="0" smtClean="0"/>
              <a:t>New constitution</a:t>
            </a:r>
          </a:p>
        </p:txBody>
      </p:sp>
      <p:sp>
        <p:nvSpPr>
          <p:cNvPr id="4403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3811688" cy="639763"/>
          </a:xfrm>
        </p:spPr>
        <p:txBody>
          <a:bodyPr/>
          <a:lstStyle/>
          <a:p>
            <a:r>
              <a:rPr lang="en-US" smtClean="0"/>
              <a:t>Liberia</a:t>
            </a:r>
          </a:p>
        </p:txBody>
      </p:sp>
      <p:sp>
        <p:nvSpPr>
          <p:cNvPr id="44038" name="Content Placeholder 6"/>
          <p:cNvSpPr>
            <a:spLocks noGrp="1"/>
          </p:cNvSpPr>
          <p:nvPr>
            <p:ph sz="quarter" idx="4"/>
          </p:nvPr>
        </p:nvSpPr>
        <p:spPr>
          <a:xfrm>
            <a:off x="4721225" y="2327275"/>
            <a:ext cx="3887922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Legislature now elected</a:t>
            </a:r>
          </a:p>
          <a:p>
            <a:r>
              <a:rPr lang="en-US" dirty="0" smtClean="0"/>
              <a:t>Push to devolve </a:t>
            </a:r>
            <a:r>
              <a:rPr lang="en-US" dirty="0" smtClean="0"/>
              <a:t>powers</a:t>
            </a:r>
            <a:endParaRPr lang="en-US" dirty="0" smtClean="0"/>
          </a:p>
          <a:p>
            <a:r>
              <a:rPr lang="en-US" dirty="0" smtClean="0"/>
              <a:t>Budding press</a:t>
            </a:r>
          </a:p>
          <a:p>
            <a:r>
              <a:rPr lang="en-US" dirty="0" smtClean="0"/>
              <a:t>Judiciary </a:t>
            </a:r>
            <a:r>
              <a:rPr lang="en-US" dirty="0" err="1" smtClean="0"/>
              <a:t>recobering</a:t>
            </a:r>
            <a:endParaRPr lang="en-US" dirty="0" smtClean="0"/>
          </a:p>
          <a:p>
            <a:r>
              <a:rPr lang="en-US" dirty="0" smtClean="0"/>
              <a:t>National commissions defying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But private sector still weak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Polycentric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governance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 the state more difficult to capture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Partly decentralization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Local elections</a:t>
            </a:r>
          </a:p>
          <a:p>
            <a:r>
              <a:rPr lang="en-US" dirty="0" smtClean="0"/>
              <a:t>Local budgetary power</a:t>
            </a:r>
          </a:p>
          <a:p>
            <a:r>
              <a:rPr lang="en-US" dirty="0" smtClean="0"/>
              <a:t>Local </a:t>
            </a:r>
            <a:r>
              <a:rPr lang="en-US" dirty="0" smtClean="0"/>
              <a:t>taxation and regulation</a:t>
            </a:r>
          </a:p>
          <a:p>
            <a:r>
              <a:rPr lang="en-US" dirty="0" smtClean="0"/>
              <a:t>Local accountability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But not just decentralization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Global law and institutions</a:t>
            </a:r>
          </a:p>
          <a:p>
            <a:r>
              <a:rPr lang="en-US" dirty="0" smtClean="0"/>
              <a:t>Regional </a:t>
            </a:r>
            <a:r>
              <a:rPr lang="en-US" dirty="0" smtClean="0"/>
              <a:t>security and economic apparatus</a:t>
            </a:r>
          </a:p>
          <a:p>
            <a:r>
              <a:rPr lang="en-US" dirty="0" smtClean="0"/>
              <a:t>Professional bureaucracies</a:t>
            </a:r>
            <a:endParaRPr lang="en-US" dirty="0" smtClean="0"/>
          </a:p>
          <a:p>
            <a:r>
              <a:rPr lang="en-US" dirty="0" smtClean="0"/>
              <a:t>International NGOs as observers </a:t>
            </a:r>
          </a:p>
          <a:p>
            <a:r>
              <a:rPr lang="en-US" dirty="0" smtClean="0"/>
              <a:t>Vibrant </a:t>
            </a:r>
            <a:r>
              <a:rPr lang="en-US" dirty="0" smtClean="0"/>
              <a:t>civil society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“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Ambition </a:t>
            </a:r>
            <a:r>
              <a:rPr lang="en-US" sz="4000" dirty="0">
                <a:solidFill>
                  <a:schemeClr val="tx2"/>
                </a:solidFill>
                <a:latin typeface="+mn-lt"/>
              </a:rPr>
              <a:t>must be made to counteract ambition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.”</a:t>
            </a:r>
          </a:p>
          <a:p>
            <a:pPr algn="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– James Madison</a:t>
            </a:r>
          </a:p>
          <a:p>
            <a:pPr algn="r"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Federalist Paper no. 51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8131" name="Picture 4" descr="james madison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" y="2057400"/>
            <a:ext cx="4171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6752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smtClean="0">
                <a:solidFill>
                  <a:schemeClr val="tx2"/>
                </a:solidFill>
              </a:rPr>
              <a:t>Not necessarily a recipe for efficiency and effectiveness.)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019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Interlude: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that developing country President</a:t>
            </a:r>
          </a:p>
        </p:txBody>
      </p:sp>
      <p:pic>
        <p:nvPicPr>
          <p:cNvPr id="5" name="Picture 4" descr="12198090531909861341man silhouette.svg.me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2949985"/>
            <a:ext cx="4128185" cy="3908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705600" y="3352800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?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Proportion of countries with an active civil war or conflict, 1960-2006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 b="2586"/>
          <a:stretch>
            <a:fillRect/>
          </a:stretch>
        </p:blipFill>
        <p:spPr bwMode="auto">
          <a:xfrm>
            <a:off x="762000" y="1371600"/>
            <a:ext cx="7696200" cy="52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get 5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Elections marred </a:t>
            </a:r>
            <a:r>
              <a:rPr lang="en-US" sz="2400" dirty="0" smtClean="0"/>
              <a:t>by fraud and </a:t>
            </a:r>
            <a:r>
              <a:rPr lang="en-US" sz="2400" dirty="0" smtClean="0"/>
              <a:t>intimidation</a:t>
            </a:r>
            <a:endParaRPr lang="en-US" sz="24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Final </a:t>
            </a:r>
            <a:r>
              <a:rPr lang="en-US" sz="2400" dirty="0" smtClean="0"/>
              <a:t>count was disputed in four regions, three of which were under military occupation </a:t>
            </a:r>
            <a:r>
              <a:rPr lang="en-US" sz="2400" dirty="0" smtClean="0"/>
              <a:t>by a supportive commander</a:t>
            </a:r>
            <a:endParaRPr lang="en-US" sz="24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The inauguration ceremony was held in secret because of fears of an </a:t>
            </a:r>
            <a:r>
              <a:rPr lang="en-US" sz="2400" dirty="0" smtClean="0"/>
              <a:t>insurrection</a:t>
            </a:r>
            <a:endParaRPr lang="en-US" sz="24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Troops </a:t>
            </a:r>
            <a:r>
              <a:rPr lang="en-US" sz="2400" dirty="0" smtClean="0"/>
              <a:t>killed dozens while quelling </a:t>
            </a:r>
            <a:r>
              <a:rPr lang="en-US" sz="2400" dirty="0" smtClean="0"/>
              <a:t>protests over his reign</a:t>
            </a:r>
            <a:endParaRPr lang="en-US" sz="2400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Half his children died of tropical disease before reaching </a:t>
            </a:r>
            <a:r>
              <a:rPr lang="en-US" sz="2400" dirty="0" smtClean="0"/>
              <a:t>second </a:t>
            </a:r>
            <a:r>
              <a:rPr lang="en-US" sz="2400" dirty="0" smtClean="0"/>
              <a:t>birthday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838200" y="5486400"/>
            <a:ext cx="739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Rutherford B. Hayes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19th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President of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USA (1877-81)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Picture 2" descr="hayes_c_portrai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614363"/>
            <a:ext cx="4267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boss twee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395288"/>
            <a:ext cx="56388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1"/>
            <a:ext cx="8382000" cy="306705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7a. Political development, like economic development, evolves slowly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Political stability is more important to development than lower corruption or cleaner elections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7b. Good governance will take a long, long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Implication: We need to </a:t>
            </a:r>
            <a:r>
              <a:rPr lang="en-US" strike="sngStrike" dirty="0" smtClean="0"/>
              <a:t>lower our </a:t>
            </a:r>
            <a:r>
              <a:rPr lang="en-US" dirty="0" smtClean="0"/>
              <a:t>have appropriate expectations of fragile states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long will it take the average fragile state to get to the governance levels of a Kenya, Botswana or Vietnam?</a:t>
            </a:r>
            <a:endParaRPr 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 l="732" t="13061" r="6188" b="25986"/>
          <a:stretch>
            <a:fillRect/>
          </a:stretch>
        </p:blipFill>
        <p:spPr bwMode="auto">
          <a:xfrm>
            <a:off x="304800" y="2362200"/>
            <a:ext cx="83275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810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Lant Pritchett and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Frauke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Weijer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(2010) “Fragile States: Stuck in a Capability Trap?” WDR 2011 background paper.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Institutions develop through internal forces, not foreign NGOs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movements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Party and political organization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257800" cy="32004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“There is really only one process of democratization, and that is a process of struggle. Democracy is never given, it is always taken</a:t>
            </a:r>
            <a:r>
              <a:rPr lang="en-US" dirty="0" smtClean="0"/>
              <a:t>.”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en-US" dirty="0" smtClean="0"/>
              <a:t>— Claude </a:t>
            </a:r>
            <a:r>
              <a:rPr lang="en-US" dirty="0" err="1" smtClean="0"/>
              <a:t>Ake</a:t>
            </a:r>
            <a:endParaRPr lang="en-US" dirty="0" smtClean="0"/>
          </a:p>
          <a:p>
            <a:pPr algn="ctr">
              <a:buFont typeface="Arial" charset="0"/>
              <a:buChar char="•"/>
              <a:defRPr/>
            </a:pPr>
            <a:endParaRPr lang="en-US" dirty="0" smtClean="0"/>
          </a:p>
        </p:txBody>
      </p:sp>
      <p:pic>
        <p:nvPicPr>
          <p:cNvPr id="51203" name="Picture 3" descr="claude_ak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5694" y="1828800"/>
            <a:ext cx="20484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ethnic-violenc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9363" y="1524000"/>
            <a:ext cx="6645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historians look back on Kenyan election violence as a tragedy or a milestone?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Just being there may be a governance intervention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Sometimes NGOs are the only impersonal, professional meritocracy in town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828800"/>
            <a:ext cx="7162800" cy="456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some things are on the rise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581775"/>
            <a:ext cx="88392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Werker &amp;Ahmed. 2008. "What do nongovernmental organizations do?"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Journal of Economic Perspectives 22 (2):73-92.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of international NGOs, 1950-2005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690646"/>
            <a:ext cx="16145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NGOs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34418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OECD aid to NGOs   </a:t>
            </a:r>
          </a:p>
          <a:p>
            <a:pPr algn="r"/>
            <a:r>
              <a:rPr lang="en-US" sz="1200" dirty="0" smtClean="0"/>
              <a:t>(right axis)	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57455" y="4953000"/>
            <a:ext cx="7763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(left axis)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00250" y="1752600"/>
            <a:ext cx="5143500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developing country business, the scarce resource is management.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/>
              <a:t>(Businesses are not the only ones)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Bureaucracy, like management, is a technology and a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Bureaucracy once had a good connotation</a:t>
            </a:r>
          </a:p>
          <a:p>
            <a:pPr lvl="1"/>
            <a:r>
              <a:rPr lang="en-US" dirty="0" smtClean="0"/>
              <a:t>Systems of impersonal, professional  rule</a:t>
            </a:r>
          </a:p>
          <a:p>
            <a:pPr lvl="1"/>
            <a:r>
              <a:rPr lang="en-US" dirty="0" smtClean="0"/>
              <a:t>Norms and cultures of compliance </a:t>
            </a:r>
          </a:p>
          <a:p>
            <a:pPr lvl="1"/>
            <a:r>
              <a:rPr lang="en-US" dirty="0" smtClean="0"/>
              <a:t>Meritocratic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Diffuses slowly</a:t>
            </a:r>
          </a:p>
          <a:p>
            <a:pPr lvl="1"/>
            <a:r>
              <a:rPr lang="en-US" dirty="0" smtClean="0"/>
              <a:t>Shifting norms, accumulating experience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Outside the capital, international NGOs may be the primary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 We don’t really know how to build better governance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smtClean="0"/>
              <a:t>(but that doesn’t mean we shouldn’t try)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Among the many important things we don’t know how to do well: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 resolve land disputes</a:t>
            </a:r>
          </a:p>
          <a:p>
            <a:r>
              <a:rPr lang="en-US" sz="2800" dirty="0" smtClean="0"/>
              <a:t>Promote accountability of local officials</a:t>
            </a:r>
          </a:p>
          <a:p>
            <a:r>
              <a:rPr lang="en-US" sz="2800" dirty="0" smtClean="0"/>
              <a:t>Build community organizational capacity</a:t>
            </a:r>
          </a:p>
          <a:p>
            <a:r>
              <a:rPr lang="en-US" sz="2800" dirty="0" smtClean="0"/>
              <a:t>Foster social movements</a:t>
            </a:r>
          </a:p>
          <a:p>
            <a:r>
              <a:rPr lang="en-US" sz="2800" dirty="0" smtClean="0"/>
              <a:t>Build judicial capacity</a:t>
            </a:r>
          </a:p>
          <a:p>
            <a:r>
              <a:rPr lang="en-US" sz="2800" dirty="0" smtClean="0"/>
              <a:t>Strengthen political </a:t>
            </a:r>
            <a:r>
              <a:rPr lang="en-US" sz="2800" dirty="0" smtClean="0"/>
              <a:t>parties</a:t>
            </a:r>
          </a:p>
          <a:p>
            <a:r>
              <a:rPr lang="en-US" sz="2800" dirty="0" smtClean="0"/>
              <a:t>Bolster a free press</a:t>
            </a:r>
            <a:endParaRPr lang="en-US" sz="2800" dirty="0"/>
          </a:p>
        </p:txBody>
      </p:sp>
      <p:pic>
        <p:nvPicPr>
          <p:cNvPr id="4" name="Picture 3" descr="justic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7181" y="1524000"/>
            <a:ext cx="3350419" cy="51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things we </a:t>
            </a:r>
            <a:r>
              <a:rPr lang="en-US" sz="3200" dirty="0" smtClean="0"/>
              <a:t>spent a lot of money on, and </a:t>
            </a:r>
            <a:r>
              <a:rPr lang="en-US" sz="3200" dirty="0" smtClean="0"/>
              <a:t>we’re not sure if they make a </a:t>
            </a:r>
            <a:r>
              <a:rPr lang="en-US" sz="3200" dirty="0" smtClean="0"/>
              <a:t>difference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Civic education and trainings</a:t>
            </a:r>
          </a:p>
          <a:p>
            <a:r>
              <a:rPr lang="en-US" sz="2800" dirty="0" smtClean="0"/>
              <a:t>CDR / CDD</a:t>
            </a:r>
          </a:p>
          <a:p>
            <a:r>
              <a:rPr lang="en-US" sz="2800" dirty="0" smtClean="0"/>
              <a:t>Building public buildings</a:t>
            </a:r>
          </a:p>
          <a:p>
            <a:r>
              <a:rPr lang="en-US" sz="2800" dirty="0" smtClean="0"/>
              <a:t>Social norms messaging (especially on human rights)</a:t>
            </a:r>
          </a:p>
          <a:p>
            <a:r>
              <a:rPr lang="en-US" sz="2800" dirty="0" smtClean="0"/>
              <a:t>Employment programs</a:t>
            </a:r>
            <a:endParaRPr lang="en-US" sz="2800" dirty="0"/>
          </a:p>
        </p:txBody>
      </p:sp>
      <p:pic>
        <p:nvPicPr>
          <p:cNvPr id="4" name="Picture 3" descr="IMG_0697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5105400" y="1574800"/>
            <a:ext cx="3733800" cy="4978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NGOs have advantages and disadvantages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Longer time horizons </a:t>
            </a:r>
          </a:p>
          <a:p>
            <a:r>
              <a:rPr lang="en-US" sz="2800" dirty="0" smtClean="0"/>
              <a:t>Humanitarian incentives </a:t>
            </a:r>
          </a:p>
          <a:p>
            <a:r>
              <a:rPr lang="en-US" sz="2800" dirty="0" smtClean="0"/>
              <a:t>Not susceptible to the (local) political cycle</a:t>
            </a:r>
          </a:p>
          <a:p>
            <a:r>
              <a:rPr lang="en-US" sz="2800" dirty="0" smtClean="0"/>
              <a:t>Not accountable to local strongmen</a:t>
            </a:r>
          </a:p>
          <a:p>
            <a:r>
              <a:rPr lang="en-US" sz="2800" dirty="0" smtClean="0"/>
              <a:t>Resources</a:t>
            </a: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97425" y="1535113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Disadvantages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/>
          <a:p>
            <a:r>
              <a:rPr lang="en-US" sz="2800" dirty="0" smtClean="0"/>
              <a:t>Weak local knowledge</a:t>
            </a:r>
          </a:p>
          <a:p>
            <a:r>
              <a:rPr lang="en-US" sz="2800" dirty="0" smtClean="0"/>
              <a:t>No mechanism for downward accountability</a:t>
            </a:r>
          </a:p>
          <a:p>
            <a:r>
              <a:rPr lang="en-US" sz="2800" dirty="0" smtClean="0"/>
              <a:t>Transparency standards incompatible with local systems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international NGOs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This is a local process you can (at best) support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It’s harder than most of the things you do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 it seriously or don’t mess around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 no harm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Have realistic expectations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Avoid premature load bearing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Experiment and evaluate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Foster local partnerships and people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Fewer conflicts</a:t>
            </a:r>
            <a:br>
              <a:rPr lang="en-US" dirty="0" smtClean="0"/>
            </a:br>
            <a:r>
              <a:rPr lang="en-US" dirty="0" smtClean="0"/>
              <a:t>A more crowded NGO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good moment for strategic thinking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Poverty would seem to be the biggest driver of war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063625"/>
            <a:ext cx="74676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138326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Incidence of civil war, by income per capita (1960-2006)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Blattman, C. and E. Miguel (2010). "Civil War." Journal of Economic Literature </a:t>
            </a:r>
            <a:r>
              <a:rPr lang="en-US" sz="1400" b="1" dirty="0" smtClean="0">
                <a:solidFill>
                  <a:schemeClr val="bg1"/>
                </a:solidFill>
              </a:rPr>
              <a:t>48(1): 3-57.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But there’s no evidence that poverty causes 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Things correlated with poverty are more likely culprits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be skeptical that poverty </a:t>
            </a:r>
            <a:r>
              <a:rPr lang="en-US" dirty="0" smtClean="0">
                <a:sym typeface="Wingdings" pitchFamily="2" charset="2"/>
              </a:rPr>
              <a:t> conflict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Once you account for other factors, the poverty correlation goes away</a:t>
            </a:r>
          </a:p>
          <a:p>
            <a:endParaRPr lang="en-US" dirty="0" smtClean="0"/>
          </a:p>
          <a:p>
            <a:r>
              <a:rPr lang="en-US" dirty="0" smtClean="0"/>
              <a:t>Sudden shocks to national income don’t seem to cause conflict</a:t>
            </a:r>
          </a:p>
          <a:p>
            <a:pPr lvl="1"/>
            <a:r>
              <a:rPr lang="en-US" dirty="0" smtClean="0"/>
              <a:t>E.g. trade and commodity price shocks</a:t>
            </a:r>
          </a:p>
          <a:p>
            <a:pPr lvl="1"/>
            <a:r>
              <a:rPr lang="en-US" dirty="0" smtClean="0"/>
              <a:t>Rainfall shocks lead to conflict, but very weakly and historically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enya election violenc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24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 – What about these guys?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1439</Words>
  <Application>Microsoft Office PowerPoint</Application>
  <PresentationFormat>On-screen Show (4:3)</PresentationFormat>
  <Paragraphs>245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10 things I kind of believe about conflict and governance</vt:lpstr>
      <vt:lpstr>1. Civil war is on the decline</vt:lpstr>
      <vt:lpstr>Proportion of countries with an active civil war or conflict, 1960-2006</vt:lpstr>
      <vt:lpstr>But some things are on the rise</vt:lpstr>
      <vt:lpstr>Fewer conflicts A more crowded NGO space</vt:lpstr>
      <vt:lpstr>Poverty would seem to be the biggest driver of war</vt:lpstr>
      <vt:lpstr>2. But there’s no evidence that poverty causes conflict</vt:lpstr>
      <vt:lpstr>Why should we be skeptical that poverty  conflict?</vt:lpstr>
      <vt:lpstr>Hey – What about these guys?</vt:lpstr>
      <vt:lpstr>3. Actually, poor and unemployed young men don’t seem to be a source of social instability</vt:lpstr>
      <vt:lpstr>The short story</vt:lpstr>
      <vt:lpstr>Does employment ↓ violence?</vt:lpstr>
      <vt:lpstr>The solution may be non-economic</vt:lpstr>
      <vt:lpstr>4. Conflict and violence are at root a governance failure</vt:lpstr>
      <vt:lpstr>Is this a consequence of poverty, or the absence of effective security and control?</vt:lpstr>
      <vt:lpstr>It’s mostly correlations and historical cases, but:</vt:lpstr>
      <vt:lpstr>This makes sense</vt:lpstr>
      <vt:lpstr>5. The MDGs and good governance may be at cross-purposes</vt:lpstr>
      <vt:lpstr>What’s missing?</vt:lpstr>
      <vt:lpstr>When did the UK and US have income levels similar to today’s fragile states?</vt:lpstr>
      <vt:lpstr>A 20th century welfare system  on a 16th century state structure?</vt:lpstr>
      <vt:lpstr>6. Elections do not good governance make</vt:lpstr>
      <vt:lpstr>The “ritual of democracy”</vt:lpstr>
      <vt:lpstr>What are the broader preconditions that foster state capabilities and management?</vt:lpstr>
      <vt:lpstr>Slide 25</vt:lpstr>
      <vt:lpstr>The evolution of checks and balances</vt:lpstr>
      <vt:lpstr>Polycentric governance Make the state more difficult to capture</vt:lpstr>
      <vt:lpstr>Slide 28</vt:lpstr>
      <vt:lpstr>Interlude:  Name that developing country President</vt:lpstr>
      <vt:lpstr>You get 5 clues</vt:lpstr>
      <vt:lpstr>Slide 31</vt:lpstr>
      <vt:lpstr>Slide 32</vt:lpstr>
      <vt:lpstr> 7a. Political development, like economic development, evolves slowly</vt:lpstr>
      <vt:lpstr> 7b. Good governance will take a long, long time</vt:lpstr>
      <vt:lpstr>How long will it take the average fragile state to get to the governance levels of a Kenya, Botswana or Vietnam?</vt:lpstr>
      <vt:lpstr>8. Institutions develop through internal forces, not foreign NGOs</vt:lpstr>
      <vt:lpstr>Slide 37</vt:lpstr>
      <vt:lpstr>Will historians look back on Kenyan election violence as a tragedy or a milestone?</vt:lpstr>
      <vt:lpstr>9. Just being there may be a governance intervention</vt:lpstr>
      <vt:lpstr>In developing country business, the scarce resource is management. (Businesses are not the only ones)</vt:lpstr>
      <vt:lpstr>Bureaucracy, like management, is a technology and a culture</vt:lpstr>
      <vt:lpstr>10. We don’t really know how to build better governance systems</vt:lpstr>
      <vt:lpstr>Among the many important things we don’t know how to do well:</vt:lpstr>
      <vt:lpstr>Some things we spent a lot of money on, and we’re not sure if they make a difference</vt:lpstr>
      <vt:lpstr>International NGOs have advantages and disadvantages</vt:lpstr>
      <vt:lpstr>Implications for international NGOs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I kind of believe about conflict and governance</dc:title>
  <dc:creator>Chris Blattman</dc:creator>
  <cp:lastModifiedBy>Chris Blattman</cp:lastModifiedBy>
  <cp:revision>14</cp:revision>
  <dcterms:created xsi:type="dcterms:W3CDTF">2010-09-24T14:49:06Z</dcterms:created>
  <dcterms:modified xsi:type="dcterms:W3CDTF">2010-09-28T14:08:19Z</dcterms:modified>
</cp:coreProperties>
</file>